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1200" r:id="rId2"/>
    <p:sldId id="1228" r:id="rId3"/>
    <p:sldId id="1230" r:id="rId4"/>
    <p:sldId id="384" r:id="rId5"/>
    <p:sldId id="386" r:id="rId6"/>
    <p:sldId id="1226" r:id="rId7"/>
    <p:sldId id="1227" r:id="rId8"/>
    <p:sldId id="1102" r:id="rId9"/>
    <p:sldId id="1103" r:id="rId10"/>
    <p:sldId id="1104" r:id="rId11"/>
    <p:sldId id="1105" r:id="rId12"/>
    <p:sldId id="1106" r:id="rId13"/>
    <p:sldId id="1107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6161FF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4660"/>
  </p:normalViewPr>
  <p:slideViewPr>
    <p:cSldViewPr showGuides="1">
      <p:cViewPr varScale="1">
        <p:scale>
          <a:sx n="69" d="100"/>
          <a:sy n="69" d="100"/>
        </p:scale>
        <p:origin x="1492" y="44"/>
      </p:cViewPr>
      <p:guideLst>
        <p:guide orient="horz" pos="79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DFAEC-DFB1-4859-AE0A-A124E85616C3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B1AEB-B494-4BC3-8274-F5811057A0F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2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5788C-DD2A-4CD5-89C5-183880A6916D}" type="slidenum">
              <a:rPr lang="pt-BR"/>
              <a:pPr/>
              <a:t>1</a:t>
            </a:fld>
            <a:endParaRPr lang="pt-BR" dirty="0"/>
          </a:p>
        </p:txBody>
      </p:sp>
      <p:sp>
        <p:nvSpPr>
          <p:cNvPr id="114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6125"/>
            <a:ext cx="4962525" cy="3722688"/>
          </a:xfrm>
          <a:ln/>
        </p:spPr>
      </p:sp>
      <p:sp>
        <p:nvSpPr>
          <p:cNvPr id="1140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908" y="4715406"/>
            <a:ext cx="4889273" cy="446747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1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10"/>
          <p:cNvGrpSpPr>
            <a:grpSpLocks/>
          </p:cNvGrpSpPr>
          <p:nvPr userDrawn="1"/>
        </p:nvGrpSpPr>
        <p:grpSpPr bwMode="auto">
          <a:xfrm>
            <a:off x="0" y="0"/>
            <a:ext cx="9142412" cy="6858000"/>
            <a:chOff x="-1" y="0"/>
            <a:chExt cx="9144001" cy="6858000"/>
          </a:xfrm>
        </p:grpSpPr>
        <p:sp>
          <p:nvSpPr>
            <p:cNvPr id="10" name="Retângulo 9"/>
            <p:cNvSpPr/>
            <p:nvPr userDrawn="1"/>
          </p:nvSpPr>
          <p:spPr>
            <a:xfrm>
              <a:off x="-1" y="0"/>
              <a:ext cx="9144001" cy="6254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1" name="Retângulo 10"/>
            <p:cNvSpPr/>
            <p:nvPr userDrawn="1"/>
          </p:nvSpPr>
          <p:spPr>
            <a:xfrm>
              <a:off x="6300788" y="6254750"/>
              <a:ext cx="2843212" cy="603250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2" name="Retângulo 11"/>
            <p:cNvSpPr/>
            <p:nvPr userDrawn="1"/>
          </p:nvSpPr>
          <p:spPr>
            <a:xfrm>
              <a:off x="-1" y="6254750"/>
              <a:ext cx="6256339" cy="603250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cxnSp>
          <p:nvCxnSpPr>
            <p:cNvPr id="13" name="Conector reto 12"/>
            <p:cNvCxnSpPr/>
            <p:nvPr userDrawn="1"/>
          </p:nvCxnSpPr>
          <p:spPr>
            <a:xfrm>
              <a:off x="-1" y="549275"/>
              <a:ext cx="914400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m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74" y="6342396"/>
            <a:ext cx="235702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33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770" y="127272"/>
            <a:ext cx="8382000" cy="28733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703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82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10"/>
          <p:cNvGrpSpPr>
            <a:grpSpLocks/>
          </p:cNvGrpSpPr>
          <p:nvPr userDrawn="1"/>
        </p:nvGrpSpPr>
        <p:grpSpPr bwMode="auto">
          <a:xfrm>
            <a:off x="0" y="0"/>
            <a:ext cx="9142412" cy="6858000"/>
            <a:chOff x="-1" y="0"/>
            <a:chExt cx="9144001" cy="6858000"/>
          </a:xfrm>
        </p:grpSpPr>
        <p:sp>
          <p:nvSpPr>
            <p:cNvPr id="10" name="Retângulo 9"/>
            <p:cNvSpPr/>
            <p:nvPr userDrawn="1"/>
          </p:nvSpPr>
          <p:spPr>
            <a:xfrm>
              <a:off x="-1" y="0"/>
              <a:ext cx="9144001" cy="6254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1" name="Retângulo 10"/>
            <p:cNvSpPr/>
            <p:nvPr userDrawn="1"/>
          </p:nvSpPr>
          <p:spPr>
            <a:xfrm>
              <a:off x="6300788" y="6254750"/>
              <a:ext cx="2843212" cy="6032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2" name="Retângulo 11"/>
            <p:cNvSpPr/>
            <p:nvPr userDrawn="1"/>
          </p:nvSpPr>
          <p:spPr>
            <a:xfrm>
              <a:off x="-1" y="6254750"/>
              <a:ext cx="6256339" cy="6032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cxnSp>
          <p:nvCxnSpPr>
            <p:cNvPr id="13" name="Conector reto 12"/>
            <p:cNvCxnSpPr/>
            <p:nvPr userDrawn="1"/>
          </p:nvCxnSpPr>
          <p:spPr>
            <a:xfrm>
              <a:off x="-1" y="549275"/>
              <a:ext cx="9144001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6503898" y="6381423"/>
            <a:ext cx="2387832" cy="428213"/>
            <a:chOff x="756370" y="5013176"/>
            <a:chExt cx="7237089" cy="1297614"/>
          </a:xfrm>
        </p:grpSpPr>
        <p:pic>
          <p:nvPicPr>
            <p:cNvPr id="15" name="Imagem 4"/>
            <p:cNvPicPr>
              <a:picLocks noChangeAspect="1"/>
            </p:cNvPicPr>
            <p:nvPr/>
          </p:nvPicPr>
          <p:blipFill rotWithShape="1"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76294" y="5013176"/>
              <a:ext cx="6217165" cy="129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Imagem 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6370" y="5013176"/>
              <a:ext cx="947916" cy="129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117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10"/>
          <p:cNvGrpSpPr>
            <a:grpSpLocks/>
          </p:cNvGrpSpPr>
          <p:nvPr userDrawn="1"/>
        </p:nvGrpSpPr>
        <p:grpSpPr bwMode="auto">
          <a:xfrm>
            <a:off x="0" y="0"/>
            <a:ext cx="9142412" cy="6858000"/>
            <a:chOff x="-1" y="0"/>
            <a:chExt cx="9144001" cy="6858000"/>
          </a:xfrm>
        </p:grpSpPr>
        <p:sp>
          <p:nvSpPr>
            <p:cNvPr id="10" name="Retângulo 9"/>
            <p:cNvSpPr/>
            <p:nvPr userDrawn="1"/>
          </p:nvSpPr>
          <p:spPr>
            <a:xfrm>
              <a:off x="-1" y="0"/>
              <a:ext cx="9144001" cy="6254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1" name="Retângulo 10"/>
            <p:cNvSpPr/>
            <p:nvPr userDrawn="1"/>
          </p:nvSpPr>
          <p:spPr>
            <a:xfrm>
              <a:off x="6300788" y="6254750"/>
              <a:ext cx="2843212" cy="6032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2" name="Retângulo 11"/>
            <p:cNvSpPr/>
            <p:nvPr userDrawn="1"/>
          </p:nvSpPr>
          <p:spPr>
            <a:xfrm>
              <a:off x="-1" y="6254750"/>
              <a:ext cx="6256339" cy="6032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cxnSp>
          <p:nvCxnSpPr>
            <p:cNvPr id="13" name="Conector reto 12"/>
            <p:cNvCxnSpPr/>
            <p:nvPr userDrawn="1"/>
          </p:nvCxnSpPr>
          <p:spPr>
            <a:xfrm>
              <a:off x="-1" y="549275"/>
              <a:ext cx="9144001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6503898" y="6381423"/>
            <a:ext cx="2387832" cy="428213"/>
            <a:chOff x="756370" y="5013176"/>
            <a:chExt cx="7237089" cy="1297614"/>
          </a:xfrm>
        </p:grpSpPr>
        <p:pic>
          <p:nvPicPr>
            <p:cNvPr id="15" name="Imagem 4"/>
            <p:cNvPicPr>
              <a:picLocks noChangeAspect="1"/>
            </p:cNvPicPr>
            <p:nvPr/>
          </p:nvPicPr>
          <p:blipFill rotWithShape="1"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76294" y="5013176"/>
              <a:ext cx="6217165" cy="129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Imagem 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6370" y="5013176"/>
              <a:ext cx="947916" cy="129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063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08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10"/>
          <p:cNvGrpSpPr>
            <a:grpSpLocks/>
          </p:cNvGrpSpPr>
          <p:nvPr userDrawn="1"/>
        </p:nvGrpSpPr>
        <p:grpSpPr bwMode="auto">
          <a:xfrm>
            <a:off x="0" y="0"/>
            <a:ext cx="9142412" cy="6858000"/>
            <a:chOff x="-1" y="0"/>
            <a:chExt cx="9144001" cy="6858000"/>
          </a:xfrm>
        </p:grpSpPr>
        <p:sp>
          <p:nvSpPr>
            <p:cNvPr id="10" name="Retângulo 9"/>
            <p:cNvSpPr/>
            <p:nvPr userDrawn="1"/>
          </p:nvSpPr>
          <p:spPr>
            <a:xfrm>
              <a:off x="-1" y="0"/>
              <a:ext cx="9144001" cy="6254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1" name="Retângulo 10"/>
            <p:cNvSpPr/>
            <p:nvPr userDrawn="1"/>
          </p:nvSpPr>
          <p:spPr>
            <a:xfrm>
              <a:off x="6300788" y="6254750"/>
              <a:ext cx="2843212" cy="6032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2" name="Retângulo 11"/>
            <p:cNvSpPr/>
            <p:nvPr userDrawn="1"/>
          </p:nvSpPr>
          <p:spPr>
            <a:xfrm>
              <a:off x="-1" y="6254750"/>
              <a:ext cx="6256339" cy="6032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cxnSp>
          <p:nvCxnSpPr>
            <p:cNvPr id="13" name="Conector reto 12"/>
            <p:cNvCxnSpPr/>
            <p:nvPr userDrawn="1"/>
          </p:nvCxnSpPr>
          <p:spPr>
            <a:xfrm>
              <a:off x="-1" y="549275"/>
              <a:ext cx="9144001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6503898" y="6381401"/>
            <a:ext cx="2387832" cy="428213"/>
            <a:chOff x="756370" y="5013176"/>
            <a:chExt cx="7237089" cy="1297614"/>
          </a:xfrm>
        </p:grpSpPr>
        <p:pic>
          <p:nvPicPr>
            <p:cNvPr id="15" name="Imagem 4"/>
            <p:cNvPicPr>
              <a:picLocks noChangeAspect="1"/>
            </p:cNvPicPr>
            <p:nvPr/>
          </p:nvPicPr>
          <p:blipFill rotWithShape="1"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76294" y="5013176"/>
              <a:ext cx="6217165" cy="129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Imagem 4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6370" y="5013176"/>
              <a:ext cx="947916" cy="129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533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1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tr-TR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1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CDF27-B05A-4DFE-85DD-723466F9EFA3}" type="slidenum">
              <a:rPr lang="tr-T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tr-T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35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769" y="127230"/>
            <a:ext cx="8382000" cy="287337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322" y="1201741"/>
            <a:ext cx="8956431" cy="14192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3283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0"/>
          <p:cNvGrpSpPr>
            <a:grpSpLocks/>
          </p:cNvGrpSpPr>
          <p:nvPr/>
        </p:nvGrpSpPr>
        <p:grpSpPr bwMode="auto">
          <a:xfrm>
            <a:off x="0" y="0"/>
            <a:ext cx="9142412" cy="6858000"/>
            <a:chOff x="-1" y="0"/>
            <a:chExt cx="9144001" cy="6858000"/>
          </a:xfrm>
        </p:grpSpPr>
        <p:sp>
          <p:nvSpPr>
            <p:cNvPr id="17" name="Retângulo 16"/>
            <p:cNvSpPr/>
            <p:nvPr userDrawn="1"/>
          </p:nvSpPr>
          <p:spPr>
            <a:xfrm>
              <a:off x="-1" y="0"/>
              <a:ext cx="9144001" cy="6254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8" name="Retângulo 17"/>
            <p:cNvSpPr/>
            <p:nvPr userDrawn="1"/>
          </p:nvSpPr>
          <p:spPr>
            <a:xfrm>
              <a:off x="6300788" y="6254750"/>
              <a:ext cx="2843212" cy="603250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9" name="Retângulo 18"/>
            <p:cNvSpPr/>
            <p:nvPr userDrawn="1"/>
          </p:nvSpPr>
          <p:spPr>
            <a:xfrm>
              <a:off x="-1" y="6254750"/>
              <a:ext cx="6256339" cy="603250"/>
            </a:xfrm>
            <a:prstGeom prst="rect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cxnSp>
          <p:nvCxnSpPr>
            <p:cNvPr id="20" name="Conector reto 19"/>
            <p:cNvCxnSpPr/>
            <p:nvPr userDrawn="1"/>
          </p:nvCxnSpPr>
          <p:spPr>
            <a:xfrm>
              <a:off x="-1" y="549275"/>
              <a:ext cx="914400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m 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674" y="6342396"/>
            <a:ext cx="2357029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upo 10"/>
          <p:cNvGrpSpPr>
            <a:grpSpLocks/>
          </p:cNvGrpSpPr>
          <p:nvPr userDrawn="1"/>
        </p:nvGrpSpPr>
        <p:grpSpPr bwMode="auto">
          <a:xfrm>
            <a:off x="0" y="0"/>
            <a:ext cx="9142412" cy="6858000"/>
            <a:chOff x="-1" y="0"/>
            <a:chExt cx="9144001" cy="6858000"/>
          </a:xfrm>
        </p:grpSpPr>
        <p:sp>
          <p:nvSpPr>
            <p:cNvPr id="9" name="Retângulo 9"/>
            <p:cNvSpPr/>
            <p:nvPr userDrawn="1"/>
          </p:nvSpPr>
          <p:spPr>
            <a:xfrm>
              <a:off x="-1" y="0"/>
              <a:ext cx="9144001" cy="6254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0" name="Retângulo 10"/>
            <p:cNvSpPr/>
            <p:nvPr userDrawn="1"/>
          </p:nvSpPr>
          <p:spPr>
            <a:xfrm>
              <a:off x="6300788" y="6254750"/>
              <a:ext cx="2843212" cy="6032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sp>
          <p:nvSpPr>
            <p:cNvPr id="11" name="Retângulo 11"/>
            <p:cNvSpPr/>
            <p:nvPr userDrawn="1"/>
          </p:nvSpPr>
          <p:spPr>
            <a:xfrm>
              <a:off x="-1" y="6254750"/>
              <a:ext cx="6256339" cy="60325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  <a:defRPr/>
              </a:pPr>
              <a:endParaRPr lang="pt-BR" sz="2000">
                <a:solidFill>
                  <a:srgbClr val="FFFFFF"/>
                </a:solidFill>
              </a:endParaRPr>
            </a:p>
          </p:txBody>
        </p:sp>
        <p:cxnSp>
          <p:nvCxnSpPr>
            <p:cNvPr id="12" name="Conector reto 12"/>
            <p:cNvCxnSpPr/>
            <p:nvPr userDrawn="1"/>
          </p:nvCxnSpPr>
          <p:spPr>
            <a:xfrm>
              <a:off x="-1" y="549275"/>
              <a:ext cx="9144001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m 4"/>
          <p:cNvPicPr>
            <a:picLocks noChangeAspect="1"/>
          </p:cNvPicPr>
          <p:nvPr userDrawn="1"/>
        </p:nvPicPr>
        <p:blipFill rotWithShape="1">
          <a:blip r:embed="rId12" cstate="email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40471" y="6381441"/>
            <a:ext cx="2051315" cy="42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4"/>
          <p:cNvPicPr>
            <a:picLocks noChangeAspect="1"/>
          </p:cNvPicPr>
          <p:nvPr userDrawn="1"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3954" y="6381441"/>
            <a:ext cx="312759" cy="42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46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8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1800" b="1">
          <a:solidFill>
            <a:srgbClr val="3EB4C0"/>
          </a:solidFill>
          <a:latin typeface="Verdana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1900" b="1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1900" b="1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1900" b="1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19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9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9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9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900" b="1">
          <a:solidFill>
            <a:schemeClr val="bg1"/>
          </a:solidFill>
          <a:latin typeface="Arial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buFont typeface="Wingdings" pitchFamily="2" charset="2"/>
        <a:defRPr sz="1600" b="1">
          <a:solidFill>
            <a:schemeClr val="bg2"/>
          </a:solidFill>
          <a:latin typeface="+mn-lt"/>
          <a:ea typeface="+mn-ea"/>
          <a:cs typeface="+mn-cs"/>
        </a:defRPr>
      </a:lvl1pPr>
      <a:lvl2pPr marL="147638" indent="-14605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bg2"/>
          </a:solidFill>
          <a:latin typeface="+mn-lt"/>
        </a:defRPr>
      </a:lvl2pPr>
      <a:lvl3pPr marL="336550" indent="-187325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600">
          <a:solidFill>
            <a:schemeClr val="bg2"/>
          </a:solidFill>
          <a:latin typeface="+mn-lt"/>
        </a:defRPr>
      </a:lvl3pPr>
      <a:lvl4pPr marL="457200" indent="-11906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Char char="•"/>
        <a:defRPr sz="1600">
          <a:solidFill>
            <a:schemeClr val="bg2"/>
          </a:solidFill>
          <a:latin typeface="+mn-lt"/>
        </a:defRPr>
      </a:lvl4pPr>
      <a:lvl5pPr marL="619125" indent="-160338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–"/>
        <a:defRPr sz="1600">
          <a:solidFill>
            <a:schemeClr val="bg2"/>
          </a:solidFill>
          <a:latin typeface="+mn-lt"/>
        </a:defRPr>
      </a:lvl5pPr>
      <a:lvl6pPr marL="1076325" indent="-160338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–"/>
        <a:defRPr sz="1600">
          <a:solidFill>
            <a:schemeClr val="tx1"/>
          </a:solidFill>
          <a:latin typeface="+mn-lt"/>
        </a:defRPr>
      </a:lvl6pPr>
      <a:lvl7pPr marL="1533525" indent="-160338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–"/>
        <a:defRPr sz="1600">
          <a:solidFill>
            <a:schemeClr val="tx1"/>
          </a:solidFill>
          <a:latin typeface="+mn-lt"/>
        </a:defRPr>
      </a:lvl7pPr>
      <a:lvl8pPr marL="1990725" indent="-160338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–"/>
        <a:defRPr sz="1600">
          <a:solidFill>
            <a:schemeClr val="tx1"/>
          </a:solidFill>
          <a:latin typeface="+mn-lt"/>
        </a:defRPr>
      </a:lvl8pPr>
      <a:lvl9pPr marL="2447925" indent="-160338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Arial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tozi\Desktop\Sem Título-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" y="3069023"/>
            <a:ext cx="9151936" cy="378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725" y="5588865"/>
            <a:ext cx="4031550" cy="73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8192" y="1700808"/>
            <a:ext cx="61366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DOOR CHILLER</a:t>
            </a:r>
          </a:p>
          <a:p>
            <a:pPr algn="ctr">
              <a:buNone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: D 372</a:t>
            </a:r>
          </a:p>
          <a:p>
            <a:pPr algn="ctr">
              <a:buNone/>
            </a:pP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95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5"/>
            <a:ext cx="9144000" cy="548585"/>
          </a:xfrm>
        </p:spPr>
        <p:txBody>
          <a:bodyPr>
            <a:normAutofit fontScale="90000"/>
          </a:bodyPr>
          <a:lstStyle/>
          <a:p>
            <a:pPr algn="l"/>
            <a:r>
              <a:rPr lang="en-US" sz="3199" dirty="0"/>
              <a:t>COMPARISON – RED COOLER</a:t>
            </a:r>
            <a:br>
              <a:rPr lang="en-US" sz="3199" dirty="0"/>
            </a:br>
            <a:endParaRPr lang="en-US" sz="3199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2270" y="837162"/>
          <a:ext cx="8567467" cy="370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77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VOLUME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: 300LT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AMPERE</a:t>
                      </a:r>
                    </a:p>
                  </a:txBody>
                  <a:tcPr marL="91424" marR="91424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WATTAGE</a:t>
                      </a:r>
                    </a:p>
                  </a:txBody>
                  <a:tcPr marL="91424" marR="91424" marT="45712" marB="4571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52270" y="1557117"/>
          <a:ext cx="8567467" cy="4535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71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1116216" y="2277072"/>
            <a:ext cx="719955" cy="3692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2" rIns="91424" bIns="4571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109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79" y="1341131"/>
            <a:ext cx="4031749" cy="3023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429064" y="4013078"/>
            <a:ext cx="3050174" cy="22876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967" y="2323920"/>
            <a:ext cx="3707260" cy="278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5"/>
            <a:ext cx="9144000" cy="548585"/>
          </a:xfrm>
        </p:spPr>
        <p:txBody>
          <a:bodyPr>
            <a:normAutofit fontScale="90000"/>
          </a:bodyPr>
          <a:lstStyle/>
          <a:p>
            <a:r>
              <a:rPr lang="en-US" sz="3199" dirty="0"/>
              <a:t>COMPARISON – RED COOLER</a:t>
            </a:r>
            <a:br>
              <a:rPr lang="en-US" sz="3199" dirty="0"/>
            </a:br>
            <a:endParaRPr lang="en-US" sz="3199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2270" y="837162"/>
          <a:ext cx="8567466" cy="64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1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9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TEMP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ELECTRICITY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CONSUMPTION / WEEK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52270" y="1557117"/>
          <a:ext cx="8567466" cy="4535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71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65" y="1701108"/>
            <a:ext cx="5043579" cy="381576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083905" y="1701108"/>
            <a:ext cx="2500604" cy="4502262"/>
            <a:chOff x="6084962" y="1268760"/>
            <a:chExt cx="2861078" cy="507910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5398" r="18454" b="12900"/>
            <a:stretch/>
          </p:blipFill>
          <p:spPr>
            <a:xfrm rot="16200000">
              <a:off x="4975947" y="2377775"/>
              <a:ext cx="5079108" cy="2861078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 bwMode="auto">
            <a:xfrm flipH="1" flipV="1">
              <a:off x="7157136" y="3428431"/>
              <a:ext cx="45719" cy="58579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8000"/>
              </a:scheme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24" tIns="45712" rIns="91424" bIns="45712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457109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39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5"/>
            <a:ext cx="9144000" cy="548585"/>
          </a:xfrm>
        </p:spPr>
        <p:txBody>
          <a:bodyPr>
            <a:normAutofit fontScale="90000"/>
          </a:bodyPr>
          <a:lstStyle/>
          <a:p>
            <a:r>
              <a:rPr lang="en-US" sz="3199" dirty="0"/>
              <a:t>COMPARISON – ICE CHEST</a:t>
            </a:r>
            <a:br>
              <a:rPr lang="en-US" sz="3199" dirty="0"/>
            </a:br>
            <a:endParaRPr lang="en-US" sz="3199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2270" y="837162"/>
          <a:ext cx="8567467" cy="370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77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52270" y="1557117"/>
          <a:ext cx="8567466" cy="4535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71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65" y="1593114"/>
            <a:ext cx="4319730" cy="32397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996" y="2925031"/>
            <a:ext cx="4127741" cy="30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3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5"/>
            <a:ext cx="9144000" cy="548585"/>
          </a:xfrm>
        </p:spPr>
        <p:txBody>
          <a:bodyPr>
            <a:normAutofit fontScale="90000"/>
          </a:bodyPr>
          <a:lstStyle/>
          <a:p>
            <a:r>
              <a:rPr lang="en-US" sz="3199" dirty="0"/>
              <a:t>COMPARISON – ICE CHEST</a:t>
            </a:r>
            <a:br>
              <a:rPr lang="en-US" sz="3199" dirty="0"/>
            </a:br>
            <a:endParaRPr lang="en-US" sz="3199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2270" y="837162"/>
          <a:ext cx="8567467" cy="370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7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77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COOLING PROCESS CANNOT BE DONE EVENLY USING ICE ON BOX</a:t>
                      </a:r>
                    </a:p>
                  </a:txBody>
                  <a:tcPr marL="91424" marR="91424" marT="45712" marB="4571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52270" y="1557117"/>
          <a:ext cx="8567466" cy="4535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71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07580" y="1916968"/>
            <a:ext cx="2878804" cy="2159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404198" y="3571975"/>
            <a:ext cx="2879820" cy="2159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731417" y="1997684"/>
            <a:ext cx="3409060" cy="2556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795519" y="3065179"/>
            <a:ext cx="3459016" cy="25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2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19228-8F5D-4EE4-97E0-D80BC3C33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3651870" cy="486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61E4-0940-453D-B11D-768E2CCE8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79" y="836712"/>
            <a:ext cx="3435846" cy="4581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4B8D78-9828-4789-AF29-F386C2C23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059" y="1150001"/>
            <a:ext cx="3759882" cy="501317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110A69F-2878-409E-A50E-FFE36C8D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5"/>
            <a:ext cx="9144000" cy="548585"/>
          </a:xfrm>
        </p:spPr>
        <p:txBody>
          <a:bodyPr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 372 SC – ON MARKETS</a:t>
            </a:r>
            <a:endParaRPr lang="en-SG" sz="2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59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595"/>
            <a:ext cx="9144000" cy="548585"/>
          </a:xfrm>
        </p:spPr>
        <p:txBody>
          <a:bodyPr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 372 SC – ON MARKETS</a:t>
            </a:r>
            <a:endParaRPr lang="en-SG" sz="2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1B4ED4-8100-457F-9BFE-58D39DAF4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72" y="692696"/>
            <a:ext cx="3942438" cy="5256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60B0C-B30D-4CA7-8515-D69733546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6" y="692696"/>
            <a:ext cx="5583756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_372_std_woc-gri-grid-1200">
            <a:extLst>
              <a:ext uri="{FF2B5EF4-FFF2-40B4-BE49-F238E27FC236}">
                <a16:creationId xmlns:a16="http://schemas.microsoft.com/office/drawing/2014/main" id="{6179245E-A6BF-4994-8C40-FA51AD597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0" r="29441"/>
          <a:stretch/>
        </p:blipFill>
        <p:spPr bwMode="auto">
          <a:xfrm>
            <a:off x="107504" y="188640"/>
            <a:ext cx="2592288" cy="60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F1E21F-D9F1-497A-A2D1-401162BA1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456550"/>
              </p:ext>
            </p:extLst>
          </p:nvPr>
        </p:nvGraphicFramePr>
        <p:xfrm>
          <a:off x="2835419" y="946059"/>
          <a:ext cx="6120679" cy="4642814"/>
        </p:xfrm>
        <a:graphic>
          <a:graphicData uri="http://schemas.openxmlformats.org/drawingml/2006/table">
            <a:tbl>
              <a:tblPr/>
              <a:tblGrid>
                <a:gridCol w="891361">
                  <a:extLst>
                    <a:ext uri="{9D8B030D-6E8A-4147-A177-3AD203B41FA5}">
                      <a16:colId xmlns:a16="http://schemas.microsoft.com/office/drawing/2014/main" val="120346327"/>
                    </a:ext>
                  </a:extLst>
                </a:gridCol>
                <a:gridCol w="891361">
                  <a:extLst>
                    <a:ext uri="{9D8B030D-6E8A-4147-A177-3AD203B41FA5}">
                      <a16:colId xmlns:a16="http://schemas.microsoft.com/office/drawing/2014/main" val="2883902343"/>
                    </a:ext>
                  </a:extLst>
                </a:gridCol>
                <a:gridCol w="891361">
                  <a:extLst>
                    <a:ext uri="{9D8B030D-6E8A-4147-A177-3AD203B41FA5}">
                      <a16:colId xmlns:a16="http://schemas.microsoft.com/office/drawing/2014/main" val="170560065"/>
                    </a:ext>
                  </a:extLst>
                </a:gridCol>
                <a:gridCol w="891361">
                  <a:extLst>
                    <a:ext uri="{9D8B030D-6E8A-4147-A177-3AD203B41FA5}">
                      <a16:colId xmlns:a16="http://schemas.microsoft.com/office/drawing/2014/main" val="449999436"/>
                    </a:ext>
                  </a:extLst>
                </a:gridCol>
                <a:gridCol w="2555235">
                  <a:extLst>
                    <a:ext uri="{9D8B030D-6E8A-4147-A177-3AD203B41FA5}">
                      <a16:colId xmlns:a16="http://schemas.microsoft.com/office/drawing/2014/main" val="1505537477"/>
                    </a:ext>
                  </a:extLst>
                </a:gridCol>
              </a:tblGrid>
              <a:tr h="31889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id-ID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TECHNICAL SPESIFICATION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Units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 372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WOC</a:t>
                      </a:r>
                      <a:endParaRPr lang="id-ID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626441"/>
                  </a:ext>
                </a:extLst>
              </a:tr>
              <a:tr h="318893">
                <a:tc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CAPACITY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176685"/>
                  </a:ext>
                </a:extLst>
              </a:tr>
              <a:tr h="31889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DIMENSION (WxDxH)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 x 624 x 1803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189226"/>
                  </a:ext>
                </a:extLst>
              </a:tr>
              <a:tr h="318893">
                <a:tc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9582651"/>
                  </a:ext>
                </a:extLst>
              </a:tr>
              <a:tr h="31889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 RANGE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°C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/ 10 °C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730020"/>
                  </a:ext>
                </a:extLst>
              </a:tr>
              <a:tr h="31889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REFRIGERANT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600a (HC)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302216"/>
                  </a:ext>
                </a:extLst>
              </a:tr>
              <a:tr h="318893">
                <a:tc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FACING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2696"/>
                  </a:ext>
                </a:extLst>
              </a:tr>
              <a:tr h="31889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 330ML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LOADING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420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284082"/>
                  </a:ext>
                </a:extLst>
              </a:tr>
              <a:tr h="31889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BOTTLES 500ML LOADING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bottles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94019"/>
                  </a:ext>
                </a:extLst>
              </a:tr>
              <a:tr h="31889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QTY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SHELVES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804031"/>
                  </a:ext>
                </a:extLst>
              </a:tr>
              <a:tr h="31889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- COMPRESSOR ON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351252"/>
                  </a:ext>
                </a:extLst>
              </a:tr>
              <a:tr h="31889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- COMPRESSOR OFF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671515"/>
                  </a:ext>
                </a:extLst>
              </a:tr>
              <a:tr h="31889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CONSUMPTION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kWh/24h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  <a:endParaRPr lang="id-ID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038493"/>
                  </a:ext>
                </a:extLst>
              </a:tr>
              <a:tr h="318893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ELECTRICITY COST / DAY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Rp.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589</a:t>
                      </a:r>
                      <a:r>
                        <a:rPr lang="id-ID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47586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ECC5714-CA58-47A1-BA71-B44CA8414EEB}"/>
              </a:ext>
            </a:extLst>
          </p:cNvPr>
          <p:cNvSpPr txBox="1"/>
          <p:nvPr/>
        </p:nvSpPr>
        <p:spPr>
          <a:xfrm>
            <a:off x="2835419" y="44624"/>
            <a:ext cx="646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METALFRIO CHILLER – MODEL D 372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2905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_372_std_woc-gri-grid-1200">
            <a:extLst>
              <a:ext uri="{FF2B5EF4-FFF2-40B4-BE49-F238E27FC236}">
                <a16:creationId xmlns:a16="http://schemas.microsoft.com/office/drawing/2014/main" id="{6179245E-A6BF-4994-8C40-FA51AD597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0" r="29441"/>
          <a:stretch/>
        </p:blipFill>
        <p:spPr bwMode="auto">
          <a:xfrm>
            <a:off x="107504" y="188640"/>
            <a:ext cx="2592288" cy="60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CC5714-CA58-47A1-BA71-B44CA8414EEB}"/>
              </a:ext>
            </a:extLst>
          </p:cNvPr>
          <p:cNvSpPr txBox="1"/>
          <p:nvPr/>
        </p:nvSpPr>
        <p:spPr>
          <a:xfrm>
            <a:off x="2835419" y="44624"/>
            <a:ext cx="646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METALFRIO CHILLER – MODEL D 372</a:t>
            </a:r>
            <a:endParaRPr lang="id-ID" sz="24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DEBAEC-066D-4793-84B3-3EE477846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46247"/>
              </p:ext>
            </p:extLst>
          </p:nvPr>
        </p:nvGraphicFramePr>
        <p:xfrm>
          <a:off x="2987824" y="980728"/>
          <a:ext cx="5760640" cy="4756725"/>
        </p:xfrm>
        <a:graphic>
          <a:graphicData uri="http://schemas.openxmlformats.org/drawingml/2006/table">
            <a:tbl>
              <a:tblPr/>
              <a:tblGrid>
                <a:gridCol w="838928">
                  <a:extLst>
                    <a:ext uri="{9D8B030D-6E8A-4147-A177-3AD203B41FA5}">
                      <a16:colId xmlns:a16="http://schemas.microsoft.com/office/drawing/2014/main" val="3556313336"/>
                    </a:ext>
                  </a:extLst>
                </a:gridCol>
                <a:gridCol w="838928">
                  <a:extLst>
                    <a:ext uri="{9D8B030D-6E8A-4147-A177-3AD203B41FA5}">
                      <a16:colId xmlns:a16="http://schemas.microsoft.com/office/drawing/2014/main" val="2941115807"/>
                    </a:ext>
                  </a:extLst>
                </a:gridCol>
                <a:gridCol w="838928">
                  <a:extLst>
                    <a:ext uri="{9D8B030D-6E8A-4147-A177-3AD203B41FA5}">
                      <a16:colId xmlns:a16="http://schemas.microsoft.com/office/drawing/2014/main" val="1922771438"/>
                    </a:ext>
                  </a:extLst>
                </a:gridCol>
                <a:gridCol w="838928">
                  <a:extLst>
                    <a:ext uri="{9D8B030D-6E8A-4147-A177-3AD203B41FA5}">
                      <a16:colId xmlns:a16="http://schemas.microsoft.com/office/drawing/2014/main" val="1747446686"/>
                    </a:ext>
                  </a:extLst>
                </a:gridCol>
                <a:gridCol w="2404928">
                  <a:extLst>
                    <a:ext uri="{9D8B030D-6E8A-4147-A177-3AD203B41FA5}">
                      <a16:colId xmlns:a16="http://schemas.microsoft.com/office/drawing/2014/main" val="317667930"/>
                    </a:ext>
                  </a:extLst>
                </a:gridCol>
              </a:tblGrid>
              <a:tr h="36004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LOADING PRODUCT CAPACITY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 372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421457"/>
                  </a:ext>
                </a:extLst>
              </a:tr>
              <a:tr h="3600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1ST SHELF (BOTTOM)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 330ml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CANS (7X6X2)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3074044"/>
                  </a:ext>
                </a:extLst>
              </a:tr>
              <a:tr h="3600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2nd SHELF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CANS (7X6X2)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306606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3rd SHELF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CANS (7X6X2)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94544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4th SHELF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CANS (7X6X2)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690044"/>
                  </a:ext>
                </a:extLst>
              </a:tr>
              <a:tr h="3600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5th SHELF (TOP)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 CANS (7X4X2)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20106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420 CANS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46347"/>
                  </a:ext>
                </a:extLst>
              </a:tr>
              <a:tr h="3600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1ST SHELF (BOTTOM)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 500ml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BOTTLES (7X6)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54576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2nd SHELF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BOTTLES (7X6)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84878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3rd SHELF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BOTTLES (7X6)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7284267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4th SHELF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BOTTLES (7X6)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129020"/>
                  </a:ext>
                </a:extLst>
              </a:tr>
              <a:tr h="36004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5th SHELF (Top)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 BOTTLES (7X6)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7413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l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857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 BOTTLES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989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9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0959" y="677239"/>
            <a:ext cx="58030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93" indent="-285693">
              <a:buFont typeface="Wingdings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Calibri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alibri" pitchFamily="34" charset="0"/>
              </a:rPr>
              <a:t>TRIPLE GLASS</a:t>
            </a:r>
            <a:endParaRPr lang="en-US" sz="2400" dirty="0">
              <a:solidFill>
                <a:srgbClr val="002060"/>
              </a:solidFill>
              <a:latin typeface="Calibri" pitchFamily="34" charset="0"/>
            </a:endParaRPr>
          </a:p>
          <a:p>
            <a:pPr>
              <a:buNone/>
            </a:pPr>
            <a:r>
              <a:rPr lang="en-US" sz="2400" dirty="0">
                <a:solidFill>
                  <a:srgbClr val="FF9900"/>
                </a:solidFill>
                <a:latin typeface="Calibri" pitchFamily="34" charset="0"/>
              </a:rPr>
              <a:t>	Double Tempered </a:t>
            </a:r>
          </a:p>
          <a:p>
            <a:pPr>
              <a:buNone/>
            </a:pPr>
            <a:r>
              <a:rPr lang="en-US" sz="2400" dirty="0">
                <a:solidFill>
                  <a:srgbClr val="FF9900"/>
                </a:solidFill>
                <a:latin typeface="Calibri" pitchFamily="34" charset="0"/>
              </a:rPr>
              <a:t>	Low E in the middle</a:t>
            </a:r>
          </a:p>
          <a:p>
            <a:pPr marL="285693" indent="-285693">
              <a:buFont typeface="Wingdings" pitchFamily="2" charset="2"/>
              <a:buChar char="Ø"/>
            </a:pPr>
            <a:r>
              <a:rPr lang="en-US" sz="2400" b="1" dirty="0">
                <a:solidFill>
                  <a:srgbClr val="00B050"/>
                </a:solidFill>
                <a:latin typeface="Calibri" pitchFamily="34" charset="0"/>
              </a:rPr>
              <a:t>LOW ENERGY CONSUMPTION</a:t>
            </a:r>
            <a:r>
              <a:rPr lang="en-US" sz="2400" dirty="0">
                <a:solidFill>
                  <a:srgbClr val="002060"/>
                </a:solidFill>
                <a:latin typeface="Calibri" pitchFamily="34" charset="0"/>
              </a:rPr>
              <a:t> </a:t>
            </a:r>
          </a:p>
          <a:p>
            <a:pPr lvl="2">
              <a:buNone/>
            </a:pPr>
            <a:r>
              <a:rPr lang="en-US" sz="2400" dirty="0">
                <a:solidFill>
                  <a:srgbClr val="FF9900"/>
                </a:solidFill>
                <a:latin typeface="Calibri" pitchFamily="34" charset="0"/>
              </a:rPr>
              <a:t>3.5 KWH/24hrs</a:t>
            </a:r>
            <a:endParaRPr lang="en-US" sz="2400" dirty="0">
              <a:solidFill>
                <a:srgbClr val="002060"/>
              </a:solidFill>
              <a:latin typeface="Calibri" pitchFamily="34" charset="0"/>
            </a:endParaRPr>
          </a:p>
          <a:p>
            <a:pPr marL="285693" indent="-285693">
              <a:buFont typeface="Wingdings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Calibri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alibri" pitchFamily="34" charset="0"/>
              </a:rPr>
              <a:t>EASY RE-MERCHANDISING </a:t>
            </a:r>
          </a:p>
          <a:p>
            <a:pPr lvl="2">
              <a:buNone/>
            </a:pPr>
            <a:r>
              <a:rPr lang="en-US" sz="2400" dirty="0">
                <a:solidFill>
                  <a:srgbClr val="FF9900"/>
                </a:solidFill>
                <a:latin typeface="Calibri" pitchFamily="34" charset="0"/>
              </a:rPr>
              <a:t>No clips / No pilaster shelving system</a:t>
            </a:r>
            <a:endParaRPr lang="en-US" sz="2400" dirty="0">
              <a:solidFill>
                <a:srgbClr val="002060"/>
              </a:solidFill>
              <a:latin typeface="Calibri" pitchFamily="34" charset="0"/>
            </a:endParaRPr>
          </a:p>
          <a:p>
            <a:pPr marL="285693" indent="-285693">
              <a:buFont typeface="Wingdings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Calibri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alibri" pitchFamily="34" charset="0"/>
              </a:rPr>
              <a:t>ENHANCED PRODUCT VISIBILITY </a:t>
            </a:r>
          </a:p>
          <a:p>
            <a:pPr lvl="2">
              <a:buNone/>
            </a:pPr>
            <a:r>
              <a:rPr lang="en-US" sz="2400" dirty="0">
                <a:solidFill>
                  <a:srgbClr val="FF9900"/>
                </a:solidFill>
                <a:latin typeface="Calibri" pitchFamily="34" charset="0"/>
              </a:rPr>
              <a:t>Maximum facings</a:t>
            </a:r>
          </a:p>
          <a:p>
            <a:pPr lvl="2">
              <a:buNone/>
            </a:pPr>
            <a:r>
              <a:rPr lang="en-US" sz="2400" dirty="0">
                <a:solidFill>
                  <a:srgbClr val="FF9900"/>
                </a:solidFill>
                <a:latin typeface="Calibri" pitchFamily="34" charset="0"/>
              </a:rPr>
              <a:t>Small metallic bottom air-frame</a:t>
            </a:r>
          </a:p>
          <a:p>
            <a:pPr marL="285693" indent="-285693">
              <a:buFont typeface="Wingdings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Calibri" pitchFamily="34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Calibri" pitchFamily="34" charset="0"/>
              </a:rPr>
              <a:t>FREE MAINTENANCE</a:t>
            </a:r>
            <a:r>
              <a:rPr lang="en-US" sz="2400" dirty="0">
                <a:solidFill>
                  <a:srgbClr val="002060"/>
                </a:solidFill>
                <a:latin typeface="Calibri" pitchFamily="34" charset="0"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FF9900"/>
                </a:solidFill>
                <a:latin typeface="Calibri" pitchFamily="34" charset="0"/>
              </a:rPr>
              <a:t>	Wire Tube Condenser</a:t>
            </a:r>
            <a:endParaRPr lang="en-US" sz="2400" dirty="0">
              <a:solidFill>
                <a:srgbClr val="002060"/>
              </a:solidFill>
              <a:latin typeface="Calibri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595"/>
            <a:ext cx="9144000" cy="548585"/>
          </a:xfrm>
        </p:spPr>
        <p:txBody>
          <a:bodyPr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 372 – Main Benefit</a:t>
            </a:r>
            <a:endParaRPr lang="en-SG" sz="2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0778" y="3429001"/>
            <a:ext cx="2943308" cy="2664295"/>
            <a:chOff x="136326" y="1441180"/>
            <a:chExt cx="4745901" cy="3628033"/>
          </a:xfrm>
        </p:grpSpPr>
        <p:pic>
          <p:nvPicPr>
            <p:cNvPr id="9" name="Picture 8" descr="komp_mont_240_m1c_v2_kizakli.jp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601" t="16420" r="38457" b="20370"/>
            <a:stretch>
              <a:fillRect/>
            </a:stretch>
          </p:blipFill>
          <p:spPr>
            <a:xfrm>
              <a:off x="136326" y="1456599"/>
              <a:ext cx="1586287" cy="3530599"/>
            </a:xfrm>
            <a:prstGeom prst="rect">
              <a:avLst/>
            </a:prstGeom>
          </p:spPr>
        </p:pic>
        <p:pic>
          <p:nvPicPr>
            <p:cNvPr id="10" name="Picture 9" descr="komp_mont_240_m1c_v2_kizakli2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503" t="16173" r="38838" b="19506"/>
            <a:stretch>
              <a:fillRect/>
            </a:stretch>
          </p:blipFill>
          <p:spPr>
            <a:xfrm>
              <a:off x="1595986" y="1441180"/>
              <a:ext cx="1727272" cy="3628033"/>
            </a:xfrm>
            <a:prstGeom prst="rect">
              <a:avLst/>
            </a:prstGeom>
          </p:spPr>
        </p:pic>
        <p:pic>
          <p:nvPicPr>
            <p:cNvPr id="11" name="Picture 10" descr="komp_mont_240_m1c_v2_kizakli3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12" t="18161" r="38565" b="20123"/>
            <a:stretch>
              <a:fillRect/>
            </a:stretch>
          </p:blipFill>
          <p:spPr>
            <a:xfrm>
              <a:off x="3120854" y="1531605"/>
              <a:ext cx="1761373" cy="3481571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CF2BF08-4BA9-47BB-A7A0-87E99A9CD5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26" b="95339" l="26511" r="74588">
                        <a14:foregroundMark x1="31731" y1="12712" x2="34341" y2="84004"/>
                        <a14:foregroundMark x1="36951" y1="8898" x2="49451" y2="7309"/>
                        <a14:foregroundMark x1="49451" y1="7309" x2="60852" y2="8157"/>
                        <a14:foregroundMark x1="60852" y1="8157" x2="68132" y2="10487"/>
                        <a14:foregroundMark x1="43269" y1="13983" x2="43956" y2="79767"/>
                        <a14:foregroundMark x1="35989" y1="40360" x2="37775" y2="47352"/>
                        <a14:foregroundMark x1="45330" y1="13559" x2="41071" y2="71928"/>
                        <a14:foregroundMark x1="41071" y1="71928" x2="45192" y2="79555"/>
                        <a14:foregroundMark x1="45192" y1="79555" x2="46291" y2="90042"/>
                        <a14:foregroundMark x1="45055" y1="56250" x2="45330" y2="77013"/>
                        <a14:foregroundMark x1="27473" y1="62076" x2="27885" y2="70657"/>
                        <a14:foregroundMark x1="27885" y1="70657" x2="29258" y2="72246"/>
                        <a14:foregroundMark x1="27885" y1="36123" x2="30220" y2="38665"/>
                        <a14:foregroundMark x1="73901" y1="22987" x2="72665" y2="47669"/>
                        <a14:foregroundMark x1="72940" y1="49894" x2="69918" y2="84110"/>
                        <a14:foregroundMark x1="69918" y1="84110" x2="43956" y2="95339"/>
                        <a14:foregroundMark x1="74725" y1="28178" x2="74725" y2="28178"/>
                        <a14:foregroundMark x1="73489" y1="13136" x2="74725" y2="15254"/>
                        <a14:foregroundMark x1="48626" y1="5826" x2="48626" y2="5826"/>
                      </a14:backgroundRemoval>
                    </a14:imgEffect>
                  </a14:imgLayer>
                </a14:imgProps>
              </a:ext>
            </a:extLst>
          </a:blip>
          <a:srcRect l="20796" t="3705" r="20796"/>
          <a:stretch/>
        </p:blipFill>
        <p:spPr>
          <a:xfrm>
            <a:off x="260778" y="660459"/>
            <a:ext cx="1292230" cy="2762562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Picture 2" descr="d_372_std_woc-gri-grid-1200">
            <a:extLst>
              <a:ext uri="{FF2B5EF4-FFF2-40B4-BE49-F238E27FC236}">
                <a16:creationId xmlns:a16="http://schemas.microsoft.com/office/drawing/2014/main" id="{BE199A7D-2495-4066-A597-5E85362D5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0" r="29441"/>
          <a:stretch/>
        </p:blipFill>
        <p:spPr bwMode="auto">
          <a:xfrm>
            <a:off x="1678675" y="764704"/>
            <a:ext cx="1085950" cy="253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04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595"/>
            <a:ext cx="9144000" cy="548585"/>
          </a:xfrm>
        </p:spPr>
        <p:txBody>
          <a:bodyPr anchor="ctr"/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 372 SC M4C – Wire Tube Condenser</a:t>
            </a:r>
            <a:endParaRPr lang="en-SG" sz="2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3" name="Picture 12" descr="komp_mont_240_m1c_v2_kizakli3.jpg">
            <a:extLst>
              <a:ext uri="{FF2B5EF4-FFF2-40B4-BE49-F238E27FC236}">
                <a16:creationId xmlns:a16="http://schemas.microsoft.com/office/drawing/2014/main" id="{83D959E1-7B41-4859-B368-1B00286B77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312" t="18161" r="38565" b="20123"/>
          <a:stretch>
            <a:fillRect/>
          </a:stretch>
        </p:blipFill>
        <p:spPr>
          <a:xfrm>
            <a:off x="0" y="724678"/>
            <a:ext cx="2735829" cy="5408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C4C268-6099-48AF-BEC5-624B88A0E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0517" y="3429000"/>
            <a:ext cx="3492068" cy="247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 descr="C:\Users\Danny Sukardi\AppData\Local\Microsoft\Windows\Temporary Internet Files\Content.Outlook\1R4FXQBN\PA020188 (2).JPG">
            <a:extLst>
              <a:ext uri="{FF2B5EF4-FFF2-40B4-BE49-F238E27FC236}">
                <a16:creationId xmlns:a16="http://schemas.microsoft.com/office/drawing/2014/main" id="{A25EEA24-AB4A-4F16-BE6E-390ECC7CA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5829" y="837453"/>
            <a:ext cx="3167802" cy="23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0E7B46-AE95-44F2-A9F4-FEE54C21604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783" b="9168"/>
          <a:stretch/>
        </p:blipFill>
        <p:spPr>
          <a:xfrm rot="5400000">
            <a:off x="5006328" y="2021744"/>
            <a:ext cx="5070441" cy="27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4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5"/>
            <a:ext cx="9144000" cy="548585"/>
          </a:xfrm>
        </p:spPr>
        <p:txBody>
          <a:bodyPr>
            <a:normAutofit fontScale="90000"/>
          </a:bodyPr>
          <a:lstStyle/>
          <a:p>
            <a:pPr algn="l"/>
            <a:r>
              <a:rPr lang="en-US" sz="3199" dirty="0"/>
              <a:t>COMPARISON – GENERIC WHITE 200LT</a:t>
            </a:r>
            <a:br>
              <a:rPr lang="en-US" sz="3199" dirty="0"/>
            </a:br>
            <a:endParaRPr lang="en-US" sz="3199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2270" y="837162"/>
          <a:ext cx="8567466" cy="370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77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VOLUME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: 180LT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AMPERE</a:t>
                      </a:r>
                    </a:p>
                  </a:txBody>
                  <a:tcPr marL="91424" marR="91424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VOLTAGE</a:t>
                      </a:r>
                    </a:p>
                  </a:txBody>
                  <a:tcPr marL="91424" marR="91424" marT="45712" marB="4571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52270" y="1557117"/>
          <a:ext cx="8567466" cy="4535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71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3282" y="2250074"/>
            <a:ext cx="3239798" cy="24298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750927" y="2250074"/>
            <a:ext cx="3239797" cy="2429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85" r="13722" b="9768"/>
          <a:stretch/>
        </p:blipFill>
        <p:spPr>
          <a:xfrm rot="5400000">
            <a:off x="2646949" y="2402236"/>
            <a:ext cx="3850102" cy="27358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116216" y="2277072"/>
            <a:ext cx="719955" cy="3692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2" rIns="91424" bIns="4571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109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93053" y="2241074"/>
            <a:ext cx="719955" cy="369268"/>
          </a:xfrm>
          <a:prstGeom prst="rect">
            <a:avLst/>
          </a:prstGeom>
          <a:solidFill>
            <a:schemeClr val="bg1">
              <a:alpha val="96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2" rIns="91424" bIns="45712" numCol="1" rtlCol="0" anchor="t" anchorCtr="0" compatLnSpc="1">
            <a:prstTxWarp prst="textNoShape">
              <a:avLst/>
            </a:prstTxWarp>
            <a:spAutoFit/>
          </a:bodyPr>
          <a:lstStyle/>
          <a:p>
            <a:pPr marL="457109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041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5"/>
            <a:ext cx="9144000" cy="548585"/>
          </a:xfrm>
        </p:spPr>
        <p:txBody>
          <a:bodyPr>
            <a:normAutofit fontScale="90000"/>
          </a:bodyPr>
          <a:lstStyle/>
          <a:p>
            <a:r>
              <a:rPr lang="en-US" sz="3199" dirty="0"/>
              <a:t>COMPARISON – GENERIC WHITE 200LT</a:t>
            </a:r>
            <a:br>
              <a:rPr lang="en-US" sz="3199" dirty="0"/>
            </a:br>
            <a:endParaRPr lang="en-US" sz="3199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2270" y="837162"/>
          <a:ext cx="8567466" cy="640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99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PRODUCT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TEMP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WATTAGE</a:t>
                      </a:r>
                    </a:p>
                  </a:txBody>
                  <a:tcPr marL="91424" marR="91424" marT="45712" marB="457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ELECTRICITY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CONSUMPTION / WEEK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52270" y="1557117"/>
          <a:ext cx="8567466" cy="4535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5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71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4" marR="91424"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940101" y="2325070"/>
            <a:ext cx="3263796" cy="24478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96"/>
          <a:stretch/>
        </p:blipFill>
        <p:spPr>
          <a:xfrm rot="5400000">
            <a:off x="87356" y="1765070"/>
            <a:ext cx="3175520" cy="27596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33487" y="3990695"/>
            <a:ext cx="2316123" cy="17370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88" t="7921" r="-6088" b="10423"/>
          <a:stretch/>
        </p:blipFill>
        <p:spPr>
          <a:xfrm rot="5400000">
            <a:off x="5031088" y="2969913"/>
            <a:ext cx="4691374" cy="21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4420"/>
      </p:ext>
    </p:extLst>
  </p:cSld>
  <p:clrMapOvr>
    <a:masterClrMapping/>
  </p:clrMapOvr>
</p:sld>
</file>

<file path=ppt/theme/theme1.xml><?xml version="1.0" encoding="utf-8"?>
<a:theme xmlns:a="http://schemas.openxmlformats.org/drawingml/2006/main" name="1_Design padrão">
  <a:themeElements>
    <a:clrScheme name="Design padrão 1">
      <a:dk1>
        <a:srgbClr val="000000"/>
      </a:dk1>
      <a:lt1>
        <a:srgbClr val="FFFFFF"/>
      </a:lt1>
      <a:dk2>
        <a:srgbClr val="000073"/>
      </a:dk2>
      <a:lt2>
        <a:srgbClr val="808080"/>
      </a:lt2>
      <a:accent1>
        <a:srgbClr val="DAE7F4"/>
      </a:accent1>
      <a:accent2>
        <a:srgbClr val="ACC8E4"/>
      </a:accent2>
      <a:accent3>
        <a:srgbClr val="FFFFFF"/>
      </a:accent3>
      <a:accent4>
        <a:srgbClr val="000000"/>
      </a:accent4>
      <a:accent5>
        <a:srgbClr val="EAF1F8"/>
      </a:accent5>
      <a:accent6>
        <a:srgbClr val="9BB5CF"/>
      </a:accent6>
      <a:hlink>
        <a:srgbClr val="5E94CA"/>
      </a:hlink>
      <a:folHlink>
        <a:srgbClr val="2F5F8F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pt-B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45720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pt-B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73"/>
        </a:dk2>
        <a:lt2>
          <a:srgbClr val="808080"/>
        </a:lt2>
        <a:accent1>
          <a:srgbClr val="DAE7F4"/>
        </a:accent1>
        <a:accent2>
          <a:srgbClr val="ACC8E4"/>
        </a:accent2>
        <a:accent3>
          <a:srgbClr val="FFFFFF"/>
        </a:accent3>
        <a:accent4>
          <a:srgbClr val="000000"/>
        </a:accent4>
        <a:accent5>
          <a:srgbClr val="EAF1F8"/>
        </a:accent5>
        <a:accent6>
          <a:srgbClr val="9BB5CF"/>
        </a:accent6>
        <a:hlink>
          <a:srgbClr val="5E94CA"/>
        </a:hlink>
        <a:folHlink>
          <a:srgbClr val="2F5F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286</Words>
  <Application>Microsoft Office PowerPoint</Application>
  <PresentationFormat>On-screen Show (4:3)</PresentationFormat>
  <Paragraphs>139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Verdana</vt:lpstr>
      <vt:lpstr>Wingdings</vt:lpstr>
      <vt:lpstr>1_Design padrão</vt:lpstr>
      <vt:lpstr>PowerPoint Presentation</vt:lpstr>
      <vt:lpstr>D 372 SC – ON MARKETS</vt:lpstr>
      <vt:lpstr>D 372 SC – ON MARKETS</vt:lpstr>
      <vt:lpstr>PowerPoint Presentation</vt:lpstr>
      <vt:lpstr>PowerPoint Presentation</vt:lpstr>
      <vt:lpstr>D 372 – Main Benefit</vt:lpstr>
      <vt:lpstr>D 372 SC M4C – Wire Tube Condenser</vt:lpstr>
      <vt:lpstr>COMPARISON – GENERIC WHITE 200LT </vt:lpstr>
      <vt:lpstr>COMPARISON – GENERIC WHITE 200LT </vt:lpstr>
      <vt:lpstr>COMPARISON – RED COOLER </vt:lpstr>
      <vt:lpstr>COMPARISON – RED COOLER </vt:lpstr>
      <vt:lpstr>COMPARISON – ICE CHEST </vt:lpstr>
      <vt:lpstr>COMPARISON – ICE CHEST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Lemos, Adilson Honorio</dc:creator>
  <cp:lastModifiedBy>SINYO</cp:lastModifiedBy>
  <cp:revision>152</cp:revision>
  <dcterms:created xsi:type="dcterms:W3CDTF">2017-02-28T15:52:24Z</dcterms:created>
  <dcterms:modified xsi:type="dcterms:W3CDTF">2020-06-29T04:18:40Z</dcterms:modified>
</cp:coreProperties>
</file>